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8" r:id="rId2"/>
    <p:sldId id="275" r:id="rId3"/>
    <p:sldId id="274" r:id="rId4"/>
    <p:sldId id="288" r:id="rId5"/>
    <p:sldId id="280" r:id="rId6"/>
    <p:sldId id="287" r:id="rId7"/>
    <p:sldId id="285" r:id="rId8"/>
    <p:sldId id="282" r:id="rId9"/>
    <p:sldId id="281" r:id="rId10"/>
    <p:sldId id="294" r:id="rId11"/>
    <p:sldId id="295" r:id="rId12"/>
    <p:sldId id="289" r:id="rId13"/>
    <p:sldId id="290" r:id="rId14"/>
    <p:sldId id="296" r:id="rId15"/>
    <p:sldId id="292" r:id="rId16"/>
    <p:sldId id="293" r:id="rId17"/>
    <p:sldId id="297" r:id="rId18"/>
    <p:sldId id="298" r:id="rId19"/>
    <p:sldId id="300" r:id="rId20"/>
    <p:sldId id="299" r:id="rId21"/>
    <p:sldId id="268" r:id="rId22"/>
    <p:sldId id="263" r:id="rId23"/>
    <p:sldId id="276" r:id="rId24"/>
  </p:sldIdLst>
  <p:sldSz cx="12192000" cy="6858000"/>
  <p:notesSz cx="6858000" cy="9144000"/>
  <p:embeddedFontLst>
    <p:embeddedFont>
      <p:font typeface="等线" charset="-122"/>
      <p:regular r:id="rId26"/>
      <p:bold r:id="rId27"/>
    </p:embeddedFont>
    <p:embeddedFont>
      <p:font typeface="华文细黑" pitchFamily="2" charset="-122"/>
      <p:regular r:id="rId28"/>
    </p:embeddedFont>
    <p:embeddedFont>
      <p:font typeface="Arial Narrow" pitchFamily="34" charset="0"/>
      <p:regular r:id="rId29"/>
      <p:bold r:id="rId30"/>
      <p:italic r:id="rId31"/>
      <p:boldItalic r:id="rId32"/>
    </p:embeddedFont>
    <p:embeddedFont>
      <p:font typeface="等线 Light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92C0"/>
    <a:srgbClr val="48A2A0"/>
    <a:srgbClr val="B0C4DD"/>
    <a:srgbClr val="A4D6D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0538" autoAdjust="0"/>
  </p:normalViewPr>
  <p:slideViewPr>
    <p:cSldViewPr snapToGrid="0" showGuides="1">
      <p:cViewPr>
        <p:scale>
          <a:sx n="64" d="100"/>
          <a:sy n="64" d="100"/>
        </p:scale>
        <p:origin x="-864" y="-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  <a:pPr/>
              <a:t>2018/6/8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343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三维信息对于机器人导航、自动驾驶等应用是非常重要的。提取三维信息的方法有很多，其中双目视觉因为其不受硬件条件限制、计算准确等是计算机视觉的研究热点。双目视觉主要由四个步骤组成：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离线标定，双目矫正，双目匹配和三维信息重建。其中，双目匹配的目的是找到左右两张图片中匹配的像素点，计算出他们的横坐标差值，即视差，然后我们就能计算出每个像素点的三维信息。双目匹配的算法包括局部算法和全局算法。局部算法一般在图像中的一个局部窗口中寻找最优匹配点，考虑的更多的是局部信息，计算速度较快，但是不能很好地保留物体的边缘特性，而且生成的视差图不够平滑。全局算法是求解最小化整张图像的匹配代价能量函数，计算比较准确，但是速度很慢，一般达不到实时的效果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先将图像再采样到双边网格上，再输入到卷积神经网络进行计算相似度，平滑项仍然用快速双边网格计算。这可以有效地减少计算次数，但在对局部代价求解时可能不够准确，适用于高分辨率的图片。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先将图像再采样到双边网格上，再输入到卷积神经网络进行计算相似度，平滑项仍然用快速双边网格计算。这可以有效地减少计算次数，但在对局部代价求解时可能不够准确，适用于高分辨率的图片。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先将图像再采样到双边网格上，再输入到卷积神经网络进行计算相似度，平滑项仍然用快速双边网格计算。这可以有效地减少计算次数，但在对局部代价求解时可能不够准确，适用于高分辨率的图片。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先将图像再采样到双边网格上，再输入到卷积神经网络进行计算相似度，平滑项仍然用快速双边网格计算。这可以有效地减少计算次数，但在对局部代价求解时可能不够准确，适用于高分辨率的图片。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先将图像再采样到双边网格上，再输入到卷积神经网络进行计算相似度，平滑项仍然用快速双边网格计算。这可以有效地减少计算次数，但在对局部代价求解时可能不够准确，适用于高分辨率的图片。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先将图像再采样到双边网格上，再输入到卷积神经网络进行计算相似度，平滑项仍然用快速双边网格计算。这可以有效地减少计算次数，但在对局部代价求解时可能不够准确，适用于高分辨率的图片。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先将图像再采样到双边网格上，再输入到卷积神经网络进行计算相似度，平滑项仍然用快速双边网格计算。这可以有效地减少计算次数，但在对局部代价求解时可能不够准确，适用于高分辨率的图片。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先将图像再采样到双边网格上，再输入到卷积神经网络进行计算相似度，平滑项仍然用快速双边网格计算。这可以有效地减少计算次数，但在对局部代价求解时可能不够准确，适用于高分辨率的图片。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本课题将把优化卷积神经网络结构和快速双边网格结构结合起来，提出一种新的双目匹配算法，优化匹配的精确度和速度。通过在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KITTI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Middlebury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上进行评估，来确保算法的效率。最终成果为算法实现和研究论文撰写。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三维信息对于机器人导航、自动驾驶等应用是非常重要的。提取三维信息的方法有很多，其中双目视觉因为其不受硬件条件限制、计算准确等是计算机视觉的研究热点。双目视觉主要由四个步骤组成：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离线标定，双目矫正，双目匹配和三维信息重建。其中，双目匹配的目的是找到左右两张图片中匹配的像素点，计算出他们的横坐标差值，即视差，然后我们就能计算出每个像素点的三维信息。双目匹配的算法包括局部算法和全局算法。局部算法一般在图像中的一个局部窗口中寻找最优匹配点，考虑的更多的是局部信息，计算速度较快，但是不能很好地保留物体的边缘特性，而且生成的视差图不够平滑。全局算法是求解最小化整张图像的匹配代价能量函数，计算比较准确，但是速度很慢，一般达不到实时的效果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结合之前提到的</a:t>
            </a:r>
            <a:r>
              <a:rPr lang="en-US" altLang="zh-CN" dirty="0" smtClean="0"/>
              <a:t>MC-CNN</a:t>
            </a:r>
            <a:r>
              <a:rPr lang="zh-CN" altLang="en-US" dirty="0" smtClean="0"/>
              <a:t>结构和双边网格结构，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课题将二者结合，用卷积神经网络提高提取局部深度信息的准确度，用快速双边网格结构提取边缘信息，并通过求解凸代价损失函数提高求解速度。结合两种技术的优势，能够保证视差计算的最优输出和计算速度的提升。</a:t>
            </a:r>
            <a:r>
              <a:rPr lang="zh-CN" altLang="zh-CN" dirty="0" smtClean="0"/>
              <a:t>卷积神经网络的输出作为全局能量函数的局部项，用快速双边网格结构计算全局能量函数的平滑项，运用梯度下降法对全局能量函数进行最小化求解。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结合之前提到的</a:t>
            </a:r>
            <a:r>
              <a:rPr lang="en-US" altLang="zh-CN" dirty="0" smtClean="0"/>
              <a:t>MC-CNN</a:t>
            </a:r>
            <a:r>
              <a:rPr lang="zh-CN" altLang="en-US" dirty="0" smtClean="0"/>
              <a:t>结构和双边网格结构，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课题将二者结合，用卷积神经网络提高提取局部深度信息的准确度，用快速双边网格结构提取边缘信息，并通过求解凸代价损失函数提高求解速度。结合两种技术的优势，能够保证视差计算的最优输出和计算速度的提升。</a:t>
            </a:r>
            <a:r>
              <a:rPr lang="zh-CN" altLang="zh-CN" dirty="0" smtClean="0"/>
              <a:t>卷积神经网络的输出作为全局能量函数的局部项，用快速双边网格结构计算全局能量函数的平滑项，运用梯度下降法对全局能量函数进行最小化求解。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双目匹配的难点在于双目摄像头拍摄的图像可能存在遮挡、反光、透视等问题，因此解决这些问题、尽可能提高匹配准确度和匹配速度是双目匹配的发展方向。尽管双目视觉提出的时间很早，但是近年来双目视觉的研究热度相当高，在</a:t>
            </a:r>
            <a:r>
              <a:rPr lang="en-US" altLang="zh-CN" dirty="0" smtClean="0"/>
              <a:t>CVPR2017</a:t>
            </a:r>
            <a:r>
              <a:rPr lang="zh-CN" altLang="en-US" dirty="0" smtClean="0"/>
              <a:t>上双目视觉的相关论文有</a:t>
            </a:r>
            <a:r>
              <a:rPr lang="en-US" altLang="zh-CN" dirty="0" smtClean="0"/>
              <a:t>9</a:t>
            </a:r>
            <a:r>
              <a:rPr lang="zh-CN" altLang="en-US" dirty="0" smtClean="0"/>
              <a:t>篇，在</a:t>
            </a:r>
            <a:r>
              <a:rPr lang="en-US" altLang="zh-CN" dirty="0" smtClean="0"/>
              <a:t>cvpr2016</a:t>
            </a:r>
            <a:r>
              <a:rPr lang="zh-CN" altLang="en-US" dirty="0" smtClean="0"/>
              <a:t>上有</a:t>
            </a:r>
            <a:r>
              <a:rPr lang="en-US" altLang="zh-CN" dirty="0" smtClean="0"/>
              <a:t>11</a:t>
            </a:r>
            <a:r>
              <a:rPr lang="zh-CN" altLang="en-US" dirty="0" smtClean="0"/>
              <a:t>篇。而最新的研究现状主要集中在优化局部算法的支持域选择上，比如自适应地选择窗口，而不是选择固定窗口；运用卷积神经网络测量图像块的相似度等。这些方法速度较快，但是没有考虑整张图片的</a:t>
            </a:r>
            <a:r>
              <a:rPr lang="zh-CN" altLang="en-US" baseline="0" dirty="0" smtClean="0"/>
              <a:t>信息，在对一些特殊场景的图片进行处理时误差较大；针对全局算法速度慢的问题，</a:t>
            </a:r>
            <a:r>
              <a:rPr lang="en-US" altLang="zh-CN" baseline="0" dirty="0" smtClean="0"/>
              <a:t>SGM</a:t>
            </a:r>
            <a:r>
              <a:rPr lang="zh-CN" altLang="en-US" baseline="0" dirty="0" smtClean="0"/>
              <a:t>半全局算法和双边网格算法被提出，在加速计算、保留边缘特性和平滑度之外，精确度大大下降，失去了全局算法的优势。因此双目匹配算法的研究还有很大的空间。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基于对目前研究现状的分析，本课题将从提高局部信息准确度、保留边缘特性、提高速度三方面进一步优化匹配算法，主要研究：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先将图像再采样到双边网格上，再输入到卷积神经网络进行计算相似度，平滑项仍然用快速双边网格计算。这可以有效地减少计算次数，但在对局部代价求解时可能不够准确，适用于高分辨率的图片。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先将图像再采样到双边网格上，再输入到卷积神经网络进行计算相似度，平滑项仍然用快速双边网格计算。这可以有效地减少计算次数，但在对局部代价求解时可能不够准确，适用于高分辨率的图片。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先将图像再采样到双边网格上，再输入到卷积神经网络进行计算相似度，平滑项仍然用快速双边网格计算。这可以有效地减少计算次数，但在对局部代价求解时可能不够准确，适用于高分辨率的图片。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0689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2384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792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1550" y="4348475"/>
            <a:ext cx="31854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48A2A0"/>
                </a:solidFill>
                <a:latin typeface="Adobe 黑体 Std R" pitchFamily="34" charset="-122"/>
                <a:ea typeface="Adobe 黑体 Std R" pitchFamily="34" charset="-122"/>
              </a:rPr>
              <a:t>答辩人：</a:t>
            </a:r>
            <a:r>
              <a:rPr lang="en-US" altLang="zh-CN" dirty="0" smtClean="0">
                <a:solidFill>
                  <a:srgbClr val="48A2A0"/>
                </a:solidFill>
                <a:latin typeface="Adobe 黑体 Std R" pitchFamily="34" charset="-122"/>
                <a:ea typeface="Adobe 黑体 Std R" pitchFamily="34" charset="-122"/>
              </a:rPr>
              <a:t>ZY1624119   </a:t>
            </a:r>
            <a:r>
              <a:rPr lang="zh-CN" altLang="en-US" dirty="0" smtClean="0">
                <a:solidFill>
                  <a:srgbClr val="48A2A0"/>
                </a:solidFill>
                <a:latin typeface="Adobe 黑体 Std R" pitchFamily="34" charset="-122"/>
                <a:ea typeface="Adobe 黑体 Std R" pitchFamily="34" charset="-122"/>
              </a:rPr>
              <a:t>于潇潇</a:t>
            </a:r>
            <a:endParaRPr lang="zh-CN" altLang="en-US" dirty="0">
              <a:solidFill>
                <a:srgbClr val="48A2A0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621" y="2412547"/>
            <a:ext cx="6032421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基于卷积神经网络的</a:t>
            </a:r>
            <a:endParaRPr lang="en-US" altLang="zh-CN" sz="4400" dirty="0" smtClean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  <a:p>
            <a:r>
              <a:rPr lang="en-US" altLang="zh-CN" sz="48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	</a:t>
            </a:r>
            <a:r>
              <a:rPr lang="zh-CN" altLang="en-US" sz="48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双目视觉算法研究</a:t>
            </a:r>
            <a:endParaRPr lang="zh-CN" altLang="en-US" sz="48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3" name="文本框 6"/>
          <p:cNvSpPr txBox="1"/>
          <p:nvPr/>
        </p:nvSpPr>
        <p:spPr>
          <a:xfrm>
            <a:off x="4346270" y="4348475"/>
            <a:ext cx="19030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48A2A0"/>
                </a:solidFill>
                <a:latin typeface="Adobe 黑体 Std R" pitchFamily="34" charset="-122"/>
                <a:ea typeface="Adobe 黑体 Std R" pitchFamily="34" charset="-122"/>
              </a:rPr>
              <a:t>指导教师 ：</a:t>
            </a:r>
            <a:r>
              <a:rPr lang="en-US" altLang="zh-CN" dirty="0" smtClean="0">
                <a:solidFill>
                  <a:srgbClr val="48A2A0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zh-CN" altLang="en-US" dirty="0" smtClean="0">
                <a:solidFill>
                  <a:srgbClr val="48A2A0"/>
                </a:solidFill>
                <a:latin typeface="Adobe 黑体 Std R" pitchFamily="34" charset="-122"/>
                <a:ea typeface="Adobe 黑体 Std R" pitchFamily="34" charset="-122"/>
              </a:rPr>
              <a:t>于雷</a:t>
            </a:r>
            <a:endParaRPr lang="zh-CN" altLang="en-US" dirty="0">
              <a:solidFill>
                <a:srgbClr val="48A2A0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44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236136" y="476484"/>
            <a:ext cx="3211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研究方案：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技术路线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pic>
        <p:nvPicPr>
          <p:cNvPr id="3074" name="Picture 2" descr="C:\Users\dell\Documents\Visual Studio 2015\Projects\Test\Test\000006_10_disp_kitt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1320" y="3991813"/>
            <a:ext cx="6111240" cy="1845181"/>
          </a:xfrm>
          <a:prstGeom prst="rect">
            <a:avLst/>
          </a:prstGeom>
          <a:noFill/>
        </p:spPr>
      </p:pic>
      <p:pic>
        <p:nvPicPr>
          <p:cNvPr id="3076" name="Picture 4" descr="C:\Users\dell\Documents\Visual Studio 2015\Projects\Test\Test\000006_10_lef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" y="1905318"/>
            <a:ext cx="5257800" cy="1587499"/>
          </a:xfrm>
          <a:prstGeom prst="rect">
            <a:avLst/>
          </a:prstGeom>
          <a:noFill/>
        </p:spPr>
      </p:pic>
      <p:pic>
        <p:nvPicPr>
          <p:cNvPr id="3078" name="Picture 6" descr="C:\Users\dell\Documents\Visual Studio 2015\Projects\Test\Test\000006_10_righ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50280" y="1939824"/>
            <a:ext cx="5244464" cy="1583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272790" y="3177540"/>
            <a:ext cx="3139440" cy="313944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880110" y="1546860"/>
            <a:ext cx="3139440" cy="31394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4"/>
          <p:cNvGrpSpPr/>
          <p:nvPr/>
        </p:nvGrpSpPr>
        <p:grpSpPr>
          <a:xfrm>
            <a:off x="1422966" y="1842135"/>
            <a:ext cx="2335743" cy="2160091"/>
            <a:chOff x="4794816" y="794385"/>
            <a:chExt cx="2335743" cy="2160091"/>
          </a:xfrm>
        </p:grpSpPr>
        <p:sp>
          <p:nvSpPr>
            <p:cNvPr id="6" name="文本框 5"/>
            <p:cNvSpPr txBox="1"/>
            <p:nvPr/>
          </p:nvSpPr>
          <p:spPr>
            <a:xfrm>
              <a:off x="5303913" y="794385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+mj-lt"/>
                </a:rPr>
                <a:t>OPTION 1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94817" y="112662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局部算法</a:t>
              </a:r>
              <a:endParaRPr lang="zh-CN" altLang="en-US" sz="40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794816" y="1877258"/>
              <a:ext cx="23357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提取像素点特征，保留物体边缘信息，提高特殊区域的深度测量准确度</a:t>
              </a:r>
              <a:endPara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" name="组合 8"/>
          <p:cNvGrpSpPr/>
          <p:nvPr/>
        </p:nvGrpSpPr>
        <p:grpSpPr>
          <a:xfrm>
            <a:off x="3836456" y="3700768"/>
            <a:ext cx="2335743" cy="1505835"/>
            <a:chOff x="4865156" y="935065"/>
            <a:chExt cx="2335743" cy="1505835"/>
          </a:xfrm>
        </p:grpSpPr>
        <p:sp>
          <p:nvSpPr>
            <p:cNvPr id="10" name="文本框 9"/>
            <p:cNvSpPr txBox="1"/>
            <p:nvPr/>
          </p:nvSpPr>
          <p:spPr>
            <a:xfrm>
              <a:off x="5374253" y="935065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+mj-lt"/>
                </a:rPr>
                <a:t>OPTION 2</a:t>
              </a:r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5157" y="1225105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代价聚合</a:t>
              </a:r>
              <a:endParaRPr lang="zh-CN" altLang="en-US" sz="40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865156" y="2102346"/>
              <a:ext cx="233574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</a:rPr>
                <a:t>优化支持域的选择</a:t>
              </a:r>
              <a:endParaRPr lang="zh-CN" altLang="en-US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6344531" y="2997639"/>
            <a:ext cx="56505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itchFamily="2" charset="-122"/>
                <a:ea typeface="华文细黑" pitchFamily="2" charset="-122"/>
              </a:rPr>
              <a:t>以端对端的形式提高视差生成算法的速度和准确度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299689" y="476484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研究目标</a:t>
            </a:r>
            <a:endParaRPr lang="zh-CN" altLang="en-US" sz="2800" dirty="0"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3798277" y="2082018"/>
            <a:ext cx="1041009" cy="167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839285" y="2096087"/>
            <a:ext cx="1828801" cy="5345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"/>
          <p:cNvSpPr txBox="1"/>
          <p:nvPr/>
        </p:nvSpPr>
        <p:spPr>
          <a:xfrm>
            <a:off x="431277" y="37823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8641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236136" y="476484"/>
            <a:ext cx="3211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研究方案：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技术路线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pic>
        <p:nvPicPr>
          <p:cNvPr id="24" name="图片 2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6724" y="1561704"/>
            <a:ext cx="9083676" cy="422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236136" y="476484"/>
            <a:ext cx="3211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研究方案：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技术路线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8760" y="1366634"/>
            <a:ext cx="9102859" cy="453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236136" y="476484"/>
            <a:ext cx="3211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研究方案：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技术路线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6839" y="1408748"/>
            <a:ext cx="4966625" cy="4687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49414" y="1610678"/>
            <a:ext cx="4832985" cy="4209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236136" y="476484"/>
            <a:ext cx="3211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研究方案：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技术路线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" y="5124450"/>
            <a:ext cx="636079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肘形连接符 15"/>
          <p:cNvCxnSpPr/>
          <p:nvPr/>
        </p:nvCxnSpPr>
        <p:spPr>
          <a:xfrm>
            <a:off x="6894195" y="5991225"/>
            <a:ext cx="1594485" cy="12700"/>
          </a:xfrm>
          <a:prstGeom prst="bentConnector3">
            <a:avLst>
              <a:gd name="adj1" fmla="val -2569"/>
            </a:avLst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捕获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610" y="1063269"/>
            <a:ext cx="8748229" cy="3920211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 flipH="1">
            <a:off x="1219200" y="2087880"/>
            <a:ext cx="457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1234440" y="2103120"/>
            <a:ext cx="15240" cy="31089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6537960" y="4236720"/>
            <a:ext cx="0" cy="94488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/>
          <p:nvPr/>
        </p:nvCxnSpPr>
        <p:spPr>
          <a:xfrm rot="5400000">
            <a:off x="6454140" y="4488180"/>
            <a:ext cx="1569720" cy="1219200"/>
          </a:xfrm>
          <a:prstGeom prst="bentConnector3">
            <a:avLst>
              <a:gd name="adj1" fmla="val 50000"/>
            </a:avLst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8961120" y="4343400"/>
            <a:ext cx="0" cy="1402080"/>
          </a:xfrm>
          <a:prstGeom prst="straightConnector1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488680" y="5760720"/>
            <a:ext cx="1219200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Bilinear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10119360" y="5760720"/>
            <a:ext cx="1325880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Regression</a:t>
            </a:r>
            <a:endParaRPr lang="zh-CN" altLang="en-US" dirty="0"/>
          </a:p>
        </p:txBody>
      </p:sp>
      <p:cxnSp>
        <p:nvCxnSpPr>
          <p:cNvPr id="60" name="直接箭头连接符 59"/>
          <p:cNvCxnSpPr>
            <a:stCxn id="52" idx="3"/>
            <a:endCxn id="58" idx="1"/>
          </p:cNvCxnSpPr>
          <p:nvPr/>
        </p:nvCxnSpPr>
        <p:spPr>
          <a:xfrm>
            <a:off x="9707880" y="5958840"/>
            <a:ext cx="411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236136" y="476484"/>
            <a:ext cx="3211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研究方案：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技术路线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pic>
        <p:nvPicPr>
          <p:cNvPr id="9" name="Picture 4" descr="C:\Users\dell\Documents\Visual Studio 2015\Projects\Test\Test\000006_10_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" y="1905318"/>
            <a:ext cx="5257800" cy="1587499"/>
          </a:xfrm>
          <a:prstGeom prst="rect">
            <a:avLst/>
          </a:prstGeom>
          <a:noFill/>
        </p:spPr>
      </p:pic>
      <p:pic>
        <p:nvPicPr>
          <p:cNvPr id="10" name="Picture 6" descr="C:\Users\dell\Documents\Visual Studio 2015\Projects\Test\Test\000006_10_righ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0280" y="1939824"/>
            <a:ext cx="5244464" cy="1583473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440688" y="3749041"/>
            <a:ext cx="824611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1.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迁移学习：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scene flow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数据集预训练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2.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进一步调整网络结构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 --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底层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特征提取（加入了膨胀卷积）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  </a:t>
            </a: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 </a:t>
            </a: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--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加入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shuffle net unit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			</a:t>
            </a:r>
            <a:endParaRPr lang="zh-CN" altLang="en-US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352526" y="446004"/>
            <a:ext cx="8832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err="1" smtClean="0">
                <a:latin typeface="华文细黑" pitchFamily="2" charset="-122"/>
                <a:ea typeface="华文细黑" pitchFamily="2" charset="-122"/>
              </a:rPr>
              <a:t>shuffleNet</a:t>
            </a:r>
            <a:r>
              <a:rPr lang="zh-CN" altLang="en-US" sz="2400" b="1" dirty="0" smtClean="0">
                <a:latin typeface="华文细黑" pitchFamily="2" charset="-122"/>
                <a:ea typeface="华文细黑" pitchFamily="2" charset="-122"/>
              </a:rPr>
              <a:t>：</a:t>
            </a:r>
            <a:r>
              <a:rPr lang="en-US" altLang="zh-CN" sz="2400" b="1" dirty="0" err="1" smtClean="0">
                <a:latin typeface="华文细黑" pitchFamily="2" charset="-122"/>
                <a:ea typeface="华文细黑" pitchFamily="2" charset="-122"/>
              </a:rPr>
              <a:t>pointwise</a:t>
            </a:r>
            <a:r>
              <a:rPr lang="en-US" altLang="zh-CN" sz="2400" b="1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sz="2400" b="1" dirty="0" smtClean="0">
                <a:latin typeface="华文细黑" pitchFamily="2" charset="-122"/>
                <a:ea typeface="华文细黑" pitchFamily="2" charset="-122"/>
              </a:rPr>
              <a:t>group convolution &amp; </a:t>
            </a:r>
            <a:r>
              <a:rPr lang="en-US" altLang="zh-CN" sz="2400" b="1" dirty="0" err="1" smtClean="0">
                <a:latin typeface="华文细黑" pitchFamily="2" charset="-122"/>
                <a:ea typeface="华文细黑" pitchFamily="2" charset="-122"/>
              </a:rPr>
              <a:t>channle</a:t>
            </a:r>
            <a:r>
              <a:rPr lang="en-US" altLang="zh-CN" sz="2400" b="1" dirty="0" smtClean="0">
                <a:latin typeface="华文细黑" pitchFamily="2" charset="-122"/>
                <a:ea typeface="华文细黑" pitchFamily="2" charset="-122"/>
              </a:rPr>
              <a:t> shuffle</a:t>
            </a:r>
          </a:p>
          <a:p>
            <a:pPr algn="ctr"/>
            <a:endParaRPr lang="zh-CN" altLang="en-US" sz="2400" b="1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" y="1508760"/>
            <a:ext cx="6394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dirty="0" smtClean="0"/>
              <a:t>Xception</a:t>
            </a:r>
            <a:r>
              <a:rPr lang="zh-CN" altLang="fr-FR" dirty="0" smtClean="0"/>
              <a:t>，</a:t>
            </a:r>
            <a:r>
              <a:rPr lang="fr-FR" altLang="zh-CN" dirty="0" smtClean="0"/>
              <a:t>MobileNet</a:t>
            </a:r>
            <a:r>
              <a:rPr lang="en-US" altLang="zh-CN" dirty="0" smtClean="0"/>
              <a:t>: </a:t>
            </a:r>
            <a:r>
              <a:rPr lang="fr-FR" altLang="zh-CN" dirty="0" smtClean="0"/>
              <a:t>depthwise </a:t>
            </a:r>
            <a:r>
              <a:rPr lang="fr-FR" altLang="zh-CN" dirty="0" smtClean="0"/>
              <a:t>convolution: G=channel num</a:t>
            </a:r>
          </a:p>
          <a:p>
            <a:r>
              <a:rPr lang="fr-FR" altLang="zh-CN" dirty="0" smtClean="0"/>
              <a:t>G feature map </a:t>
            </a:r>
            <a:r>
              <a:rPr lang="zh-CN" altLang="en-US" dirty="0" smtClean="0"/>
              <a:t>分别计算，不同的特征图之间互不通信</a:t>
            </a:r>
            <a:endParaRPr lang="en-US" altLang="zh-C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111" y="2359958"/>
            <a:ext cx="9665141" cy="366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352526" y="446004"/>
            <a:ext cx="8832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err="1" smtClean="0">
                <a:latin typeface="华文细黑" pitchFamily="2" charset="-122"/>
                <a:ea typeface="华文细黑" pitchFamily="2" charset="-122"/>
              </a:rPr>
              <a:t>shuffleNet</a:t>
            </a:r>
            <a:r>
              <a:rPr lang="zh-CN" altLang="en-US" sz="2400" b="1" dirty="0" smtClean="0">
                <a:latin typeface="华文细黑" pitchFamily="2" charset="-122"/>
                <a:ea typeface="华文细黑" pitchFamily="2" charset="-122"/>
              </a:rPr>
              <a:t>：</a:t>
            </a:r>
            <a:r>
              <a:rPr lang="en-US" altLang="zh-CN" sz="2400" b="1" dirty="0" err="1" smtClean="0">
                <a:latin typeface="华文细黑" pitchFamily="2" charset="-122"/>
                <a:ea typeface="华文细黑" pitchFamily="2" charset="-122"/>
              </a:rPr>
              <a:t>pointwise</a:t>
            </a:r>
            <a:r>
              <a:rPr lang="en-US" altLang="zh-CN" sz="2400" b="1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sz="2400" b="1" dirty="0" smtClean="0">
                <a:latin typeface="华文细黑" pitchFamily="2" charset="-122"/>
                <a:ea typeface="华文细黑" pitchFamily="2" charset="-122"/>
              </a:rPr>
              <a:t>group convolution &amp; </a:t>
            </a:r>
            <a:r>
              <a:rPr lang="en-US" altLang="zh-CN" sz="2400" b="1" dirty="0" err="1" smtClean="0">
                <a:latin typeface="华文细黑" pitchFamily="2" charset="-122"/>
                <a:ea typeface="华文细黑" pitchFamily="2" charset="-122"/>
              </a:rPr>
              <a:t>channle</a:t>
            </a:r>
            <a:r>
              <a:rPr lang="en-US" altLang="zh-CN" sz="2400" b="1" dirty="0" smtClean="0">
                <a:latin typeface="华文细黑" pitchFamily="2" charset="-122"/>
                <a:ea typeface="华文细黑" pitchFamily="2" charset="-122"/>
              </a:rPr>
              <a:t> shuffle</a:t>
            </a:r>
          </a:p>
          <a:p>
            <a:pPr algn="ctr"/>
            <a:endParaRPr lang="zh-CN" altLang="en-US" sz="2400" b="1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0325" y="1254880"/>
            <a:ext cx="5545267" cy="471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1146017" y="6137435"/>
            <a:ext cx="543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dirty="0" smtClean="0"/>
              <a:t>https://cloud.tencent.com/developer/article/1052776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148802" y="580915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/>
              <a:t>3D CNN by structure with rectangle filters</a:t>
            </a:r>
            <a:endParaRPr lang="zh-CN" altLang="en-US" sz="2400" b="1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6839" y="1408748"/>
            <a:ext cx="4966625" cy="4687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4758074" y="235269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395244" y="4121451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01351" y="3395669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1105" y="348719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8900" y="443969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课题来源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89402" y="4420963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研究意义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57524" y="4407684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研究目标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35585" y="441912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研究方案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869180" y="168345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4160902" y="948697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华文细黑" pitchFamily="2" charset="-122"/>
                <a:cs typeface="Arial" pitchFamily="34" charset="0"/>
              </a:rPr>
              <a:t>目录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itchFamily="2" charset="-122"/>
              <a:ea typeface="华文细黑" pitchFamily="2" charset="-122"/>
              <a:cs typeface="Arial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585209" y="3414404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83791" y="350593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293249" y="4121451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537307" y="3387108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607066" y="347863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278529" y="4094155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598589" y="3348376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697171" y="343990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313895" y="408050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201900" y="4053211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508007" y="3327429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4"/>
          <p:cNvSpPr txBox="1"/>
          <p:nvPr/>
        </p:nvSpPr>
        <p:spPr>
          <a:xfrm>
            <a:off x="8617761" y="341895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05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9" name="文本框 5"/>
          <p:cNvSpPr txBox="1"/>
          <p:nvPr/>
        </p:nvSpPr>
        <p:spPr>
          <a:xfrm>
            <a:off x="8235553" y="437145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预期目标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0" name="文本框 6"/>
          <p:cNvSpPr txBox="1"/>
          <p:nvPr/>
        </p:nvSpPr>
        <p:spPr>
          <a:xfrm>
            <a:off x="6379550" y="4969780"/>
            <a:ext cx="201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研究内容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技术路线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创新点</a:t>
            </a:r>
            <a:endParaRPr lang="zh-CN" altLang="en-US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1" name="文本框 20"/>
          <p:cNvSpPr txBox="1"/>
          <p:nvPr/>
        </p:nvSpPr>
        <p:spPr>
          <a:xfrm>
            <a:off x="10145649" y="4394097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工作计划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0340413" y="3323352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19"/>
          <p:cNvSpPr txBox="1"/>
          <p:nvPr/>
        </p:nvSpPr>
        <p:spPr>
          <a:xfrm>
            <a:off x="10438995" y="3414881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06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1055719" y="4055483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2687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59261" y="46149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实验结果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5639" y="1170732"/>
            <a:ext cx="824611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（交叉验证，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5 folds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1.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加入子分支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(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G=3)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：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 -KITTI2015 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96.845%</a:t>
            </a: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 -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pretrain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with 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sceneFlow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91.462%</a:t>
            </a: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-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finetune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97.175%</a:t>
            </a: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 -final 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97.509%</a:t>
            </a: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2.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使用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shuffleNet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-KITTI2015 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96.182%</a:t>
            </a: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-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pretrain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with 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sceneFlow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90.189%</a:t>
            </a: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-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finetune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97.036%</a:t>
            </a:r>
          </a:p>
          <a:p>
            <a:pPr>
              <a:lnSpc>
                <a:spcPts val="1200"/>
              </a:lnSpc>
            </a:pPr>
            <a:endParaRPr lang="en-US" altLang="zh-CN" dirty="0" smtClean="0">
              <a:solidFill>
                <a:schemeClr val="accent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solidFill>
                  <a:srgbClr val="6C92C0"/>
                </a:solidFill>
                <a:latin typeface="华文细黑" pitchFamily="2" charset="-122"/>
                <a:ea typeface="华文细黑" pitchFamily="2" charset="-122"/>
              </a:rPr>
              <a:t> -final</a:t>
            </a: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3.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原模型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(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numParameters</a:t>
            </a:r>
            <a:r>
              <a:rPr lang="en-US" altLang="zh-CN" smtClean="0">
                <a:latin typeface="华文细黑" pitchFamily="2" charset="-122"/>
                <a:ea typeface="华文细黑" pitchFamily="2" charset="-122"/>
              </a:rPr>
              <a:t>=5224768)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-KITTI2015 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96.800%</a:t>
            </a: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-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pretrain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with 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sceneFlow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91.253%</a:t>
            </a: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-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finetune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97.149%</a:t>
            </a:r>
          </a:p>
          <a:p>
            <a:pPr>
              <a:lnSpc>
                <a:spcPts val="1200"/>
              </a:lnSpc>
            </a:pPr>
            <a:endParaRPr lang="en-US" altLang="zh-CN" dirty="0" smtClean="0">
              <a:solidFill>
                <a:srgbClr val="6C92C0"/>
              </a:solidFill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lnSpc>
                <a:spcPts val="1200"/>
              </a:lnSpc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后续：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middlebury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？网络结构进一步优化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…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			</a:t>
            </a:r>
            <a:endParaRPr lang="zh-CN" altLang="en-US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20710830">
            <a:off x="1932912" y="1915174"/>
            <a:ext cx="1381539" cy="1123121"/>
          </a:xfrm>
          <a:custGeom>
            <a:avLst/>
            <a:gdLst>
              <a:gd name="connsiteX0" fmla="*/ 0 w 1381539"/>
              <a:gd name="connsiteY0" fmla="*/ 0 h 1123121"/>
              <a:gd name="connsiteX1" fmla="*/ 1013791 w 1381539"/>
              <a:gd name="connsiteY1" fmla="*/ 1123121 h 1123121"/>
              <a:gd name="connsiteX2" fmla="*/ 1381539 w 1381539"/>
              <a:gd name="connsiteY2" fmla="*/ 367747 h 1123121"/>
              <a:gd name="connsiteX3" fmla="*/ 0 w 1381539"/>
              <a:gd name="connsiteY3" fmla="*/ 0 h 11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1539" h="1123121">
                <a:moveTo>
                  <a:pt x="0" y="0"/>
                </a:moveTo>
                <a:lnTo>
                  <a:pt x="1013791" y="1123121"/>
                </a:lnTo>
                <a:lnTo>
                  <a:pt x="1381539" y="367747"/>
                </a:lnTo>
                <a:lnTo>
                  <a:pt x="0" y="0"/>
                </a:ln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902542" y="1928149"/>
            <a:ext cx="1381539" cy="1123121"/>
          </a:xfrm>
          <a:custGeom>
            <a:avLst/>
            <a:gdLst>
              <a:gd name="connsiteX0" fmla="*/ 0 w 1381539"/>
              <a:gd name="connsiteY0" fmla="*/ 0 h 1123121"/>
              <a:gd name="connsiteX1" fmla="*/ 1013791 w 1381539"/>
              <a:gd name="connsiteY1" fmla="*/ 1123121 h 1123121"/>
              <a:gd name="connsiteX2" fmla="*/ 1381539 w 1381539"/>
              <a:gd name="connsiteY2" fmla="*/ 367747 h 1123121"/>
              <a:gd name="connsiteX3" fmla="*/ 0 w 1381539"/>
              <a:gd name="connsiteY3" fmla="*/ 0 h 11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1539" h="1123121">
                <a:moveTo>
                  <a:pt x="0" y="0"/>
                </a:moveTo>
                <a:lnTo>
                  <a:pt x="1013791" y="1123121"/>
                </a:lnTo>
                <a:lnTo>
                  <a:pt x="1381539" y="367747"/>
                </a:lnTo>
                <a:lnTo>
                  <a:pt x="0" y="0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19158480">
            <a:off x="1645513" y="2622403"/>
            <a:ext cx="995422" cy="1064871"/>
          </a:xfrm>
          <a:custGeom>
            <a:avLst/>
            <a:gdLst>
              <a:gd name="connsiteX0" fmla="*/ 196769 w 995422"/>
              <a:gd name="connsiteY0" fmla="*/ 0 h 1064871"/>
              <a:gd name="connsiteX1" fmla="*/ 0 w 995422"/>
              <a:gd name="connsiteY1" fmla="*/ 856527 h 1064871"/>
              <a:gd name="connsiteX2" fmla="*/ 995422 w 995422"/>
              <a:gd name="connsiteY2" fmla="*/ 1064871 h 1064871"/>
              <a:gd name="connsiteX3" fmla="*/ 196769 w 995422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422" h="1064871">
                <a:moveTo>
                  <a:pt x="196769" y="0"/>
                </a:moveTo>
                <a:lnTo>
                  <a:pt x="0" y="856527"/>
                </a:lnTo>
                <a:lnTo>
                  <a:pt x="995422" y="1064871"/>
                </a:lnTo>
                <a:lnTo>
                  <a:pt x="196769" y="0"/>
                </a:ln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rot="20309320">
            <a:off x="1748288" y="2595774"/>
            <a:ext cx="995422" cy="1064871"/>
          </a:xfrm>
          <a:custGeom>
            <a:avLst/>
            <a:gdLst>
              <a:gd name="connsiteX0" fmla="*/ 196769 w 995422"/>
              <a:gd name="connsiteY0" fmla="*/ 0 h 1064871"/>
              <a:gd name="connsiteX1" fmla="*/ 0 w 995422"/>
              <a:gd name="connsiteY1" fmla="*/ 856527 h 1064871"/>
              <a:gd name="connsiteX2" fmla="*/ 995422 w 995422"/>
              <a:gd name="connsiteY2" fmla="*/ 1064871 h 1064871"/>
              <a:gd name="connsiteX3" fmla="*/ 196769 w 995422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422" h="1064871">
                <a:moveTo>
                  <a:pt x="196769" y="0"/>
                </a:moveTo>
                <a:lnTo>
                  <a:pt x="0" y="856527"/>
                </a:lnTo>
                <a:lnTo>
                  <a:pt x="995422" y="1064871"/>
                </a:lnTo>
                <a:lnTo>
                  <a:pt x="196769" y="0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498672" y="2145758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867268" y="3072413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3351529" y="2339115"/>
            <a:ext cx="25709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算法改进与实现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299689" y="476484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预期目标</a:t>
            </a:r>
            <a:endParaRPr lang="zh-CN" altLang="en-US" sz="28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12087" y="3363711"/>
            <a:ext cx="25709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学术论文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2995" y="2828851"/>
            <a:ext cx="8031891" cy="3511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05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4943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8033" y="3893270"/>
            <a:ext cx="9521072" cy="0"/>
          </a:xfrm>
          <a:prstGeom prst="line">
            <a:avLst/>
          </a:prstGeom>
          <a:noFill/>
          <a:ln w="12700">
            <a:solidFill>
              <a:srgbClr val="48A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/>
          <p:cNvSpPr/>
          <p:nvPr/>
        </p:nvSpPr>
        <p:spPr>
          <a:xfrm>
            <a:off x="1253765" y="3799002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V="1">
            <a:off x="1775434" y="3841610"/>
            <a:ext cx="108000" cy="108000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flipV="1">
            <a:off x="4623218" y="3841610"/>
            <a:ext cx="108000" cy="108000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V="1">
            <a:off x="5811938" y="3841610"/>
            <a:ext cx="108000" cy="108000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flipV="1">
            <a:off x="7957730" y="3841610"/>
            <a:ext cx="108000" cy="108000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774837" y="3799002"/>
            <a:ext cx="188536" cy="188536"/>
          </a:xfrm>
          <a:prstGeom prst="ellipse">
            <a:avLst/>
          </a:prstGeom>
          <a:solidFill>
            <a:srgbClr val="48A2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3" idx="0"/>
          </p:cNvCxnSpPr>
          <p:nvPr/>
        </p:nvCxnSpPr>
        <p:spPr>
          <a:xfrm flipV="1">
            <a:off x="1348033" y="2336162"/>
            <a:ext cx="0" cy="1462840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4673016" y="2336162"/>
            <a:ext cx="6866" cy="1505448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8005538" y="2348251"/>
            <a:ext cx="1" cy="1493359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0869105" y="3987538"/>
            <a:ext cx="6191" cy="1345362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1822054" y="3949610"/>
            <a:ext cx="6191" cy="1345362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5865938" y="3941822"/>
            <a:ext cx="6191" cy="1345362"/>
          </a:xfrm>
          <a:prstGeom prst="line">
            <a:avLst/>
          </a:prstGeom>
          <a:noFill/>
          <a:ln w="127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矩形 15"/>
          <p:cNvSpPr/>
          <p:nvPr/>
        </p:nvSpPr>
        <p:spPr>
          <a:xfrm>
            <a:off x="1397596" y="2250831"/>
            <a:ext cx="26538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 smtClean="0">
                <a:solidFill>
                  <a:schemeClr val="dk1"/>
                </a:solidFill>
                <a:latin typeface="华文细黑" pitchFamily="2" charset="-122"/>
                <a:ea typeface="华文细黑" pitchFamily="2" charset="-122"/>
              </a:rPr>
              <a:t>查阅文献，完成开题报告和文献综述，进行开题答辩</a:t>
            </a:r>
            <a:endParaRPr lang="zh-CN" altLang="en-US" sz="16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69488" y="2627776"/>
            <a:ext cx="2476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 smtClean="0">
                <a:solidFill>
                  <a:schemeClr val="dk1"/>
                </a:solidFill>
                <a:latin typeface="华文细黑" pitchFamily="2" charset="-122"/>
                <a:ea typeface="华文细黑" pitchFamily="2" charset="-122"/>
              </a:rPr>
              <a:t>对算法进行优化编程工作，并在</a:t>
            </a:r>
            <a:r>
              <a:rPr lang="en-US" altLang="zh-CN" sz="1400" dirty="0" smtClean="0">
                <a:solidFill>
                  <a:schemeClr val="dk1"/>
                </a:solidFill>
                <a:latin typeface="华文细黑" pitchFamily="2" charset="-122"/>
                <a:ea typeface="华文细黑" pitchFamily="2" charset="-122"/>
              </a:rPr>
              <a:t>Benchmark</a:t>
            </a:r>
            <a:r>
              <a:rPr lang="zh-CN" altLang="zh-CN" sz="1400" dirty="0" smtClean="0">
                <a:solidFill>
                  <a:schemeClr val="dk1"/>
                </a:solidFill>
                <a:latin typeface="华文细黑" pitchFamily="2" charset="-122"/>
                <a:ea typeface="华文细黑" pitchFamily="2" charset="-122"/>
              </a:rPr>
              <a:t>上进行测试</a:t>
            </a:r>
            <a:endParaRPr lang="zh-CN" altLang="en-US" sz="1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983585" y="2613710"/>
            <a:ext cx="21127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 smtClean="0">
                <a:solidFill>
                  <a:schemeClr val="dk1"/>
                </a:solidFill>
                <a:latin typeface="华文细黑" pitchFamily="2" charset="-122"/>
                <a:ea typeface="华文细黑" pitchFamily="2" charset="-122"/>
              </a:rPr>
              <a:t>对算法进行</a:t>
            </a:r>
            <a:r>
              <a:rPr lang="en-US" altLang="zh-CN" sz="1400" dirty="0" smtClean="0">
                <a:solidFill>
                  <a:schemeClr val="dk1"/>
                </a:solidFill>
                <a:latin typeface="华文细黑" pitchFamily="2" charset="-122"/>
                <a:ea typeface="华文细黑" pitchFamily="2" charset="-122"/>
              </a:rPr>
              <a:t>GPU</a:t>
            </a:r>
            <a:r>
              <a:rPr lang="zh-CN" altLang="zh-CN" sz="1400" dirty="0" smtClean="0">
                <a:solidFill>
                  <a:schemeClr val="dk1"/>
                </a:solidFill>
                <a:latin typeface="华文细黑" pitchFamily="2" charset="-122"/>
                <a:ea typeface="华文细黑" pitchFamily="2" charset="-122"/>
              </a:rPr>
              <a:t>加速</a:t>
            </a:r>
            <a:endParaRPr lang="zh-CN" altLang="en-US" sz="1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24653" y="4422780"/>
            <a:ext cx="29864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 smtClean="0">
                <a:solidFill>
                  <a:schemeClr val="dk1"/>
                </a:solidFill>
                <a:latin typeface="华文细黑" pitchFamily="2" charset="-122"/>
                <a:ea typeface="华文细黑" pitchFamily="2" charset="-122"/>
              </a:rPr>
              <a:t>更加深入理解现有算法，实现算法的复现，确定后续工作的方向</a:t>
            </a:r>
            <a:endParaRPr lang="zh-CN" altLang="en-US" sz="1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56848" y="4633793"/>
            <a:ext cx="24430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 smtClean="0">
                <a:solidFill>
                  <a:schemeClr val="dk1"/>
                </a:solidFill>
                <a:latin typeface="华文细黑" pitchFamily="2" charset="-122"/>
                <a:ea typeface="华文细黑" pitchFamily="2" charset="-122"/>
              </a:rPr>
              <a:t>对算法做改进，不断优化</a:t>
            </a:r>
            <a:endParaRPr lang="zh-CN" altLang="en-US" sz="1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15536" y="4830747"/>
            <a:ext cx="2641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 smtClean="0">
                <a:solidFill>
                  <a:schemeClr val="dk1"/>
                </a:solidFill>
                <a:latin typeface="华文细黑" pitchFamily="2" charset="-122"/>
                <a:ea typeface="华文细黑" pitchFamily="2" charset="-122"/>
              </a:rPr>
              <a:t>总结研究情况，撰写硕士论文，准备答辩事宜</a:t>
            </a:r>
            <a:endParaRPr lang="zh-CN" altLang="en-US" sz="1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3928" y="2272541"/>
            <a:ext cx="143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C92C0"/>
                </a:solidFill>
              </a:rPr>
              <a:t>2017.11~12</a:t>
            </a:r>
            <a:endParaRPr lang="zh-CN" altLang="en-US" dirty="0" smtClean="0">
              <a:solidFill>
                <a:srgbClr val="6C92C0"/>
              </a:solidFill>
            </a:endParaRPr>
          </a:p>
          <a:p>
            <a:endParaRPr lang="zh-CN" altLang="en-US" dirty="0">
              <a:solidFill>
                <a:srgbClr val="6C92C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93377" y="496522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C92C0"/>
                </a:solidFill>
              </a:rPr>
              <a:t>2017.12-2018.2</a:t>
            </a:r>
            <a:endParaRPr lang="zh-CN" altLang="en-US" dirty="0">
              <a:solidFill>
                <a:srgbClr val="6C92C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61444" y="492302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C92C0"/>
                </a:solidFill>
              </a:rPr>
              <a:t>2018.6-2018.9</a:t>
            </a:r>
            <a:endParaRPr lang="zh-CN" altLang="en-US" dirty="0">
              <a:solidFill>
                <a:srgbClr val="6C92C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56556" y="230067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C92C0"/>
                </a:solidFill>
              </a:rPr>
              <a:t>2018.3-2018.5</a:t>
            </a:r>
            <a:endParaRPr lang="zh-CN" altLang="en-US" dirty="0">
              <a:solidFill>
                <a:srgbClr val="6C92C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011003" y="231474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C92C0"/>
                </a:solidFill>
              </a:rPr>
              <a:t>2018.10-2018.11</a:t>
            </a:r>
            <a:endParaRPr lang="zh-CN" altLang="en-US" dirty="0">
              <a:solidFill>
                <a:srgbClr val="6C92C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963373" y="492564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C92C0"/>
                </a:solidFill>
              </a:rPr>
              <a:t>2018.12</a:t>
            </a:r>
            <a:endParaRPr lang="zh-CN" altLang="en-US" dirty="0">
              <a:solidFill>
                <a:srgbClr val="6C92C0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299689" y="476484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工作计划</a:t>
            </a:r>
            <a:endParaRPr lang="zh-CN" altLang="en-US" sz="28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8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06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594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03251" y="-762034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26912" y="5214025"/>
            <a:ext cx="2553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THANKS!</a:t>
            </a:r>
            <a:endParaRPr lang="zh-CN" altLang="en-US" sz="40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606013" y="5921911"/>
            <a:ext cx="14036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701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299690" y="4764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课题来源</a:t>
            </a:r>
            <a:endParaRPr lang="zh-CN" altLang="en-US" sz="28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8" name="文本框 4"/>
          <p:cNvSpPr txBox="1"/>
          <p:nvPr/>
        </p:nvSpPr>
        <p:spPr>
          <a:xfrm>
            <a:off x="473481" y="364170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pic>
        <p:nvPicPr>
          <p:cNvPr id="14" name="图片 1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6984" y="2827790"/>
            <a:ext cx="12477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4640" y="2667000"/>
            <a:ext cx="3467524" cy="261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直接箭头连接符 32"/>
          <p:cNvCxnSpPr/>
          <p:nvPr/>
        </p:nvCxnSpPr>
        <p:spPr>
          <a:xfrm>
            <a:off x="3688080" y="4008120"/>
            <a:ext cx="15240" cy="335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058" y="1266825"/>
            <a:ext cx="64865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77440" y="4419282"/>
            <a:ext cx="2707004" cy="225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2467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299690" y="4764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课题来源</a:t>
            </a:r>
            <a:endParaRPr lang="zh-CN" altLang="en-US" sz="2800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19" name="图片 18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3992" y="1151212"/>
            <a:ext cx="3775050" cy="2347510"/>
          </a:xfrm>
          <a:prstGeom prst="rect">
            <a:avLst/>
          </a:prstGeom>
        </p:spPr>
      </p:pic>
      <p:sp>
        <p:nvSpPr>
          <p:cNvPr id="22" name="左大括号 21"/>
          <p:cNvSpPr/>
          <p:nvPr/>
        </p:nvSpPr>
        <p:spPr>
          <a:xfrm>
            <a:off x="6239331" y="1412158"/>
            <a:ext cx="432048" cy="1800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15395" y="1412158"/>
            <a:ext cx="2031325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图像雷达</a:t>
            </a: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激光、结构光</a:t>
            </a: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单目视觉</a:t>
            </a:r>
            <a:endParaRPr lang="en-US" altLang="zh-CN" sz="24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3200" b="1" dirty="0" smtClean="0">
                <a:latin typeface="华文细黑" pitchFamily="2" charset="-122"/>
                <a:ea typeface="华文细黑" pitchFamily="2" charset="-122"/>
              </a:rPr>
              <a:t>双目视觉</a:t>
            </a:r>
            <a:endParaRPr lang="en-US" altLang="zh-CN" sz="3200" b="1" dirty="0" smtClean="0">
              <a:latin typeface="华文细黑" pitchFamily="2" charset="-122"/>
              <a:ea typeface="华文细黑" pitchFamily="2" charset="-122"/>
            </a:endParaRPr>
          </a:p>
          <a:p>
            <a:endParaRPr lang="zh-CN" altLang="en-US" dirty="0"/>
          </a:p>
        </p:txBody>
      </p:sp>
      <p:pic>
        <p:nvPicPr>
          <p:cNvPr id="25" name="图片 24" descr="2.gif"/>
          <p:cNvPicPr>
            <a:picLocks noChangeAspect="1"/>
          </p:cNvPicPr>
          <p:nvPr/>
        </p:nvPicPr>
        <p:blipFill>
          <a:blip r:embed="rId4" cstate="print"/>
          <a:srcRect l="10626"/>
          <a:stretch>
            <a:fillRect/>
          </a:stretch>
        </p:blipFill>
        <p:spPr>
          <a:xfrm>
            <a:off x="3160093" y="4681272"/>
            <a:ext cx="2446267" cy="2052824"/>
          </a:xfrm>
          <a:prstGeom prst="rect">
            <a:avLst/>
          </a:prstGeom>
        </p:spPr>
      </p:pic>
      <p:pic>
        <p:nvPicPr>
          <p:cNvPr id="26" name="图片 25" descr="3.gif"/>
          <p:cNvPicPr>
            <a:picLocks noChangeAspect="1"/>
          </p:cNvPicPr>
          <p:nvPr/>
        </p:nvPicPr>
        <p:blipFill>
          <a:blip r:embed="rId5" cstate="print"/>
          <a:srcRect l="5906" r="5501"/>
          <a:stretch>
            <a:fillRect/>
          </a:stretch>
        </p:blipFill>
        <p:spPr>
          <a:xfrm>
            <a:off x="6182424" y="4681272"/>
            <a:ext cx="2448272" cy="2072640"/>
          </a:xfrm>
          <a:prstGeom prst="rect">
            <a:avLst/>
          </a:prstGeom>
        </p:spPr>
      </p:pic>
      <p:sp>
        <p:nvSpPr>
          <p:cNvPr id="27" name="内容占位符 2"/>
          <p:cNvSpPr txBox="1">
            <a:spLocks/>
          </p:cNvSpPr>
          <p:nvPr/>
        </p:nvSpPr>
        <p:spPr>
          <a:xfrm>
            <a:off x="2155687" y="863216"/>
            <a:ext cx="8229600" cy="554461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	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难点     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         </a:t>
            </a:r>
            <a:r>
              <a:rPr kumimoji="0" lang="zh-CN" alt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双目匹配</a:t>
            </a:r>
            <a:endParaRPr kumimoji="0" lang="en-US" altLang="zh-CN" sz="45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算法：</a:t>
            </a:r>
            <a:r>
              <a:rPr kumimoji="0" lang="zh-CN" alt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局部算法和全局算法</a:t>
            </a:r>
            <a:endParaRPr kumimoji="0" lang="en-US" altLang="zh-CN" sz="3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3105876" y="3817176"/>
            <a:ext cx="72008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4"/>
          <p:cNvSpPr txBox="1"/>
          <p:nvPr/>
        </p:nvSpPr>
        <p:spPr>
          <a:xfrm>
            <a:off x="473481" y="364170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2467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885" y="5057775"/>
            <a:ext cx="66865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209436" y="4764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课题来源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3765" y="1706880"/>
            <a:ext cx="5172235" cy="304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1000734" y="4798874"/>
            <a:ext cx="646686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？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如何</a:t>
            </a:r>
            <a:r>
              <a:rPr lang="zh-CN" altLang="zh-CN" b="1" dirty="0" smtClean="0">
                <a:latin typeface="华文细黑" pitchFamily="2" charset="-122"/>
                <a:ea typeface="华文细黑" pitchFamily="2" charset="-122"/>
              </a:rPr>
              <a:t>适当选择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support</a:t>
            </a:r>
            <a:r>
              <a:rPr lang="zh-CN" altLang="zh-CN" b="1" dirty="0" smtClean="0">
                <a:latin typeface="华文细黑" pitchFamily="2" charset="-122"/>
                <a:ea typeface="华文细黑" pitchFamily="2" charset="-122"/>
              </a:rPr>
              <a:t>的大小</a:t>
            </a: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和形状</a:t>
            </a:r>
            <a:endParaRPr lang="zh-CN" altLang="zh-CN" b="1" dirty="0" smtClean="0">
              <a:latin typeface="华文细黑" pitchFamily="2" charset="-122"/>
              <a:ea typeface="华文细黑" pitchFamily="2" charset="-122"/>
            </a:endParaRPr>
          </a:p>
          <a:p>
            <a:endParaRPr kumimoji="1" lang="en-US" altLang="zh-CN" sz="1000" dirty="0">
              <a:latin typeface="Arial Narrow"/>
              <a:cs typeface="Arial Narrow"/>
            </a:endParaRPr>
          </a:p>
          <a:p>
            <a:endParaRPr kumimoji="1" lang="en-US" altLang="zh-CN" sz="1000" dirty="0">
              <a:latin typeface="Arial Narrow"/>
              <a:cs typeface="Arial Narro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92174" y="1273803"/>
            <a:ext cx="646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局部算法：</a:t>
            </a:r>
            <a:endParaRPr kumimoji="1" lang="en-US" altLang="zh-CN" dirty="0">
              <a:latin typeface="Arial Narrow"/>
              <a:cs typeface="Arial Narrow"/>
            </a:endParaRPr>
          </a:p>
          <a:p>
            <a:endParaRPr kumimoji="1" lang="en-US" altLang="zh-CN" sz="1000" dirty="0">
              <a:latin typeface="Arial Narrow"/>
              <a:cs typeface="Arial Narrow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9825" y="1959293"/>
            <a:ext cx="574357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209436" y="4764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课题来源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808893" y="1637850"/>
            <a:ext cx="8229600" cy="4525963"/>
          </a:xfrm>
          <a:prstGeom prst="rect">
            <a:avLst/>
          </a:prstGeom>
        </p:spPr>
        <p:txBody>
          <a:bodyPr/>
          <a:lstStyle/>
          <a:p>
            <a:pPr marL="228600" marR="0" lvl="0" indent="-22860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全局算法：</a:t>
            </a:r>
            <a:endParaRPr kumimoji="0" lang="fr-FR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</a:endParaRPr>
          </a:p>
          <a:p>
            <a:pPr marL="228600" marR="0" lvl="0" indent="-22860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E(d)=E</a:t>
            </a:r>
            <a:r>
              <a:rPr kumimoji="0" lang="fr-FR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data</a:t>
            </a:r>
            <a:r>
              <a:rPr kumimoji="0" lang="fr-F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(d)+</a:t>
            </a:r>
            <a:r>
              <a:rPr kumimoji="0" lang="el-G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β</a:t>
            </a:r>
            <a:r>
              <a:rPr kumimoji="0" lang="fr-F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E</a:t>
            </a:r>
            <a:r>
              <a:rPr kumimoji="0" lang="fr-FR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smooth</a:t>
            </a:r>
            <a:r>
              <a:rPr kumimoji="0" lang="fr-F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(d)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600" dirty="0" smtClean="0">
                <a:latin typeface="华文细黑" pitchFamily="2" charset="-122"/>
                <a:ea typeface="华文细黑" pitchFamily="2" charset="-122"/>
              </a:rPr>
              <a:t>求解算法：置信度传播、动态规划等等</a:t>
            </a:r>
            <a:endParaRPr lang="en-US" altLang="zh-CN" sz="1600" dirty="0" smtClean="0">
              <a:latin typeface="华文细黑" pitchFamily="2" charset="-122"/>
              <a:ea typeface="华文细黑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</a:rPr>
              <a:t>Fast bilateral </a:t>
            </a:r>
            <a:r>
              <a:rPr lang="en-US" altLang="zh-CN" sz="2000" b="1" dirty="0" smtClean="0">
                <a:latin typeface="Adobe 黑体 Std R" pitchFamily="34" charset="-122"/>
                <a:ea typeface="Adobe 黑体 Std R" pitchFamily="34" charset="-122"/>
              </a:rPr>
              <a:t>space</a:t>
            </a:r>
            <a:r>
              <a:rPr lang="zh-CN" altLang="en-US" sz="2000" b="1" dirty="0" smtClean="0">
                <a:latin typeface="Adobe 黑体 Std R" pitchFamily="34" charset="-122"/>
                <a:ea typeface="Adobe 黑体 Std R" pitchFamily="34" charset="-122"/>
              </a:rPr>
              <a:t>：</a:t>
            </a:r>
            <a:endParaRPr lang="en-US" altLang="zh-CN" sz="2000" b="1" dirty="0" smtClean="0">
              <a:latin typeface="Adobe 黑体 Std R" pitchFamily="34" charset="-122"/>
              <a:ea typeface="Adobe 黑体 Std R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847" y="4236720"/>
            <a:ext cx="6436953" cy="214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299689" y="476484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研究意义</a:t>
            </a:r>
            <a:endParaRPr lang="zh-CN" altLang="en-US" sz="28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1245008" y="1867492"/>
            <a:ext cx="9407752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双目匹配技术问题：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遮挡或不连续区域，反光，透视，噪声等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      2017CVPR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9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篇，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2016CVPR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11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篇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研究现状：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局部算法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→ 优化支持域的选择，自适应窗口、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MC-CNN</a:t>
            </a:r>
            <a:r>
              <a:rPr lang="zh-CN" altLang="en-US" sz="2200" noProof="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sz="2200" dirty="0" smtClean="0">
                <a:latin typeface="华文细黑" pitchFamily="2" charset="-122"/>
                <a:ea typeface="华文细黑" pitchFamily="2" charset="-122"/>
              </a:rPr>
              <a:t>end to end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等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全局算法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→ 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SGM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</a:rPr>
              <a:t>，双边网格等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38" name="Picture 4" descr="C:\Users\dell\AppData\Local\Temp\SGPicFaceTpBq\7976\39B8073F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1072" y="3226694"/>
            <a:ext cx="457200" cy="457200"/>
          </a:xfrm>
          <a:prstGeom prst="rect">
            <a:avLst/>
          </a:prstGeom>
          <a:noFill/>
        </p:spPr>
      </p:pic>
      <p:sp>
        <p:nvSpPr>
          <p:cNvPr id="39" name="文本框 4"/>
          <p:cNvSpPr txBox="1"/>
          <p:nvPr/>
        </p:nvSpPr>
        <p:spPr>
          <a:xfrm>
            <a:off x="431277" y="350102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121508" y="17560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卷积神经网络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518117" y="1644748"/>
            <a:ext cx="14068" cy="68931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95674" y="1589697"/>
            <a:ext cx="6773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研究用于匹配问题的卷积神经网络的结构、实现方法以及基于图像块或整张图像的相似度测量方法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21508" y="261674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快速双边网格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532185" y="2504042"/>
            <a:ext cx="5095" cy="67493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595673" y="2436372"/>
            <a:ext cx="67874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研究快速双边网格结构的理论、实现方法以及基于双边滤波的视差精化处理的其它方法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1877" y="338684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全局算法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532185" y="3320193"/>
            <a:ext cx="5095" cy="52146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595673" y="3403427"/>
            <a:ext cx="74205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研究基于快速双边网格结构的全局匹配算法的理论及实现方法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320544" y="476484"/>
            <a:ext cx="3211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研究方案：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研究内容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29" name="文本框 12"/>
          <p:cNvSpPr txBox="1"/>
          <p:nvPr/>
        </p:nvSpPr>
        <p:spPr>
          <a:xfrm>
            <a:off x="1222235" y="417916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卷积神经网络</a:t>
            </a:r>
            <a:endParaRPr lang="en-US" altLang="zh-CN" sz="2400" b="1" dirty="0" smtClean="0">
              <a:solidFill>
                <a:srgbClr val="002060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234397" y="4067908"/>
            <a:ext cx="14068" cy="68931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311954" y="4012857"/>
            <a:ext cx="6773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研究端对端的基于</a:t>
            </a:r>
            <a:r>
              <a:rPr lang="en-US" altLang="zh-CN" sz="2400" b="1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CNN</a:t>
            </a:r>
            <a:r>
              <a:rPr lang="zh-CN" altLang="en-US" sz="2400" b="1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进行视差计算的卷积神经网络结构、实现方法；</a:t>
            </a:r>
            <a:endParaRPr lang="zh-CN" altLang="en-US" sz="2400" b="1" dirty="0">
              <a:solidFill>
                <a:srgbClr val="002060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3" name="文本框 15"/>
          <p:cNvSpPr txBox="1"/>
          <p:nvPr/>
        </p:nvSpPr>
        <p:spPr>
          <a:xfrm>
            <a:off x="1837788" y="52380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代价聚合</a:t>
            </a:r>
            <a:endParaRPr lang="en-US" altLang="zh-CN" sz="2400" b="1" dirty="0" smtClean="0">
              <a:solidFill>
                <a:srgbClr val="002060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248465" y="5125322"/>
            <a:ext cx="5095" cy="67493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11953" y="5057652"/>
            <a:ext cx="6787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研究双流束网络的子分支结构的设计及实现方法，能够提取有效的底层信息，作为代价聚合的指导。</a:t>
            </a:r>
          </a:p>
        </p:txBody>
      </p:sp>
    </p:spTree>
    <p:extLst>
      <p:ext uri="{BB962C8B-B14F-4D97-AF65-F5344CB8AC3E}">
        <p14:creationId xmlns:p14="http://schemas.microsoft.com/office/powerpoint/2010/main" xmlns="" val="408641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236136" y="476484"/>
            <a:ext cx="3211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研究方案：</a:t>
            </a:r>
            <a:r>
              <a:rPr lang="zh-CN" altLang="en-US" sz="2400" dirty="0" smtClean="0">
                <a:latin typeface="华文细黑" pitchFamily="2" charset="-122"/>
                <a:ea typeface="华文细黑" pitchFamily="2" charset="-122"/>
              </a:rPr>
              <a:t>技术路线</a:t>
            </a:r>
            <a:endParaRPr lang="zh-CN" altLang="en-US" sz="2400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8480" y="1700808"/>
            <a:ext cx="471601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箭头连接符 12"/>
          <p:cNvCxnSpPr/>
          <p:nvPr/>
        </p:nvCxnSpPr>
        <p:spPr>
          <a:xfrm>
            <a:off x="4171928" y="242088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0120" y="4437112"/>
            <a:ext cx="381642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5324056" y="3717032"/>
            <a:ext cx="4206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dirty="0" smtClean="0"/>
              <a:t>	</a:t>
            </a:r>
            <a:r>
              <a:rPr lang="fr-FR" altLang="zh-CN" sz="2400" dirty="0" smtClean="0"/>
              <a:t>E(d)=E</a:t>
            </a:r>
            <a:r>
              <a:rPr lang="fr-FR" altLang="zh-CN" dirty="0" smtClean="0"/>
              <a:t>data</a:t>
            </a:r>
            <a:r>
              <a:rPr lang="fr-FR" altLang="zh-CN" sz="2400" dirty="0" smtClean="0"/>
              <a:t>(d)+</a:t>
            </a:r>
            <a:r>
              <a:rPr lang="el-GR" altLang="zh-CN" sz="2400" dirty="0" smtClean="0"/>
              <a:t>β</a:t>
            </a:r>
            <a:r>
              <a:rPr lang="fr-FR" altLang="zh-CN" sz="2400" dirty="0" smtClean="0"/>
              <a:t>E</a:t>
            </a:r>
            <a:r>
              <a:rPr lang="fr-FR" altLang="zh-CN" dirty="0" smtClean="0"/>
              <a:t>smooth</a:t>
            </a:r>
            <a:r>
              <a:rPr lang="fr-FR" altLang="zh-CN" sz="2400" dirty="0" smtClean="0"/>
              <a:t>(d)</a:t>
            </a:r>
            <a:endParaRPr lang="zh-CN" altLang="en-US" sz="2400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484296" y="4221088"/>
            <a:ext cx="7200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916344" y="3212976"/>
            <a:ext cx="57606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828112" y="2780928"/>
            <a:ext cx="0" cy="374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828112" y="652534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C:\Users\dell\AppData\Local\Temp\360zip$Temp\360$7\view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83696" y="3212976"/>
            <a:ext cx="1872208" cy="1677281"/>
          </a:xfrm>
          <a:prstGeom prst="rect">
            <a:avLst/>
          </a:prstGeom>
          <a:noFill/>
        </p:spPr>
      </p:pic>
      <p:pic>
        <p:nvPicPr>
          <p:cNvPr id="21" name="Picture 3" descr="C:\Users\dell\AppData\Local\Temp\360zip$Temp\360$8\view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83696" y="1340768"/>
            <a:ext cx="1872207" cy="1677280"/>
          </a:xfrm>
          <a:prstGeom prst="rect">
            <a:avLst/>
          </a:prstGeom>
          <a:noFill/>
        </p:spPr>
      </p:pic>
      <p:sp>
        <p:nvSpPr>
          <p:cNvPr id="22" name="文本框 4"/>
          <p:cNvSpPr txBox="1"/>
          <p:nvPr/>
        </p:nvSpPr>
        <p:spPr>
          <a:xfrm>
            <a:off x="445345" y="35010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73383" y="6339383"/>
            <a:ext cx="846161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650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6079</TotalTime>
  <Words>2127</Words>
  <Application>Microsoft Office PowerPoint</Application>
  <PresentationFormat>自定义</PresentationFormat>
  <Paragraphs>236</Paragraphs>
  <Slides>23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宋体</vt:lpstr>
      <vt:lpstr>等线</vt:lpstr>
      <vt:lpstr>Adobe 黑体 Std R</vt:lpstr>
      <vt:lpstr>华文细黑</vt:lpstr>
      <vt:lpstr>Wingdings</vt:lpstr>
      <vt:lpstr>Arial Narrow</vt:lpstr>
      <vt:lpstr>等线 Light</vt:lpstr>
      <vt:lpstr>Gotham Rounded Medium</vt:lpstr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江杰</dc:creator>
  <cp:lastModifiedBy>dell</cp:lastModifiedBy>
  <cp:revision>58</cp:revision>
  <dcterms:created xsi:type="dcterms:W3CDTF">2016-01-19T08:46:18Z</dcterms:created>
  <dcterms:modified xsi:type="dcterms:W3CDTF">2018-06-10T01:04:24Z</dcterms:modified>
</cp:coreProperties>
</file>